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317" r:id="rId8"/>
    <p:sldId id="267" r:id="rId9"/>
    <p:sldId id="337" r:id="rId10"/>
    <p:sldId id="272" r:id="rId11"/>
    <p:sldId id="273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323" r:id="rId20"/>
    <p:sldId id="324" r:id="rId21"/>
    <p:sldId id="325" r:id="rId22"/>
    <p:sldId id="326" r:id="rId23"/>
    <p:sldId id="327" r:id="rId24"/>
    <p:sldId id="338" r:id="rId25"/>
    <p:sldId id="328" r:id="rId26"/>
    <p:sldId id="333" r:id="rId27"/>
    <p:sldId id="332" r:id="rId28"/>
    <p:sldId id="331" r:id="rId29"/>
    <p:sldId id="329" r:id="rId30"/>
    <p:sldId id="330" r:id="rId31"/>
    <p:sldId id="334" r:id="rId32"/>
    <p:sldId id="336" r:id="rId33"/>
    <p:sldId id="335" r:id="rId34"/>
    <p:sldId id="298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39" r:id="rId44"/>
    <p:sldId id="341" r:id="rId45"/>
    <p:sldId id="340" r:id="rId46"/>
    <p:sldId id="342" r:id="rId47"/>
    <p:sldId id="313" r:id="rId48"/>
    <p:sldId id="314" r:id="rId49"/>
    <p:sldId id="319" r:id="rId50"/>
  </p:sldIdLst>
  <p:sldSz cx="1260157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57" autoAdjust="0"/>
  </p:normalViewPr>
  <p:slideViewPr>
    <p:cSldViewPr>
      <p:cViewPr>
        <p:scale>
          <a:sx n="69" d="100"/>
          <a:sy n="69" d="100"/>
        </p:scale>
        <p:origin x="-768" y="-47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9DFF3-5732-4709-A678-6A69D4641B1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008232E-D0D9-4BA0-8A82-35BEEE9B28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pPr algn="just" rtl="0"/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1 - I “CACCIATI” (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push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-out)</a:t>
          </a:r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algn="just" rtl="0"/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allievi con marcati tratti oppositivi e antisociali che la scuola può espellere.</a:t>
          </a:r>
          <a:endParaRPr lang="it-IT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318584-E70B-4A19-A4DD-AC55F2C7BD43}" type="par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D3DE2FF7-60F5-4EB0-9389-CBBDA6F27BB4}" type="sib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4FBB3E30-FE00-4CD0-94F5-496B814C6AB9}" type="pres">
      <dgm:prSet presAssocID="{BDE9DFF3-5732-4709-A678-6A69D4641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29623-0E23-455C-912E-3A38264FD0CE}" type="pres">
      <dgm:prSet presAssocID="{0008232E-D0D9-4BA0-8A82-35BEEE9B28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132ADC-EB60-40C2-981C-846EB0261670}" type="presOf" srcId="{0008232E-D0D9-4BA0-8A82-35BEEE9B289F}" destId="{FB629623-0E23-455C-912E-3A38264FD0CE}" srcOrd="0" destOrd="0" presId="urn:microsoft.com/office/officeart/2005/8/layout/vList2"/>
    <dgm:cxn modelId="{0CB18219-FDA1-4A7D-8210-13009F42C18A}" type="presOf" srcId="{BDE9DFF3-5732-4709-A678-6A69D4641B10}" destId="{4FBB3E30-FE00-4CD0-94F5-496B814C6AB9}" srcOrd="0" destOrd="0" presId="urn:microsoft.com/office/officeart/2005/8/layout/vList2"/>
    <dgm:cxn modelId="{745554E6-4BA7-4DC1-9E53-442F9813818B}" srcId="{BDE9DFF3-5732-4709-A678-6A69D4641B10}" destId="{0008232E-D0D9-4BA0-8A82-35BEEE9B289F}" srcOrd="0" destOrd="0" parTransId="{86318584-E70B-4A19-A4DD-AC55F2C7BD43}" sibTransId="{D3DE2FF7-60F5-4EB0-9389-CBBDA6F27BB4}"/>
    <dgm:cxn modelId="{B856DD3A-6A7D-4703-8E67-756FCF747AAF}" type="presParOf" srcId="{4FBB3E30-FE00-4CD0-94F5-496B814C6AB9}" destId="{FB629623-0E23-455C-912E-3A38264FD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9DFF3-5732-4709-A678-6A69D4641B1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008232E-D0D9-4BA0-8A82-35BEEE9B28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pPr algn="just" rtl="0"/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2 - I “DISAFFILIATI” (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disaffiliated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algn="just" rtl="0"/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studenti che non provano nessun tipo di attaccamento per l’ambiente scolastico</a:t>
          </a:r>
          <a:endParaRPr lang="it-IT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318584-E70B-4A19-A4DD-AC55F2C7BD43}" type="par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D3DE2FF7-60F5-4EB0-9389-CBBDA6F27BB4}" type="sib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4FBB3E30-FE00-4CD0-94F5-496B814C6AB9}" type="pres">
      <dgm:prSet presAssocID="{BDE9DFF3-5732-4709-A678-6A69D4641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29623-0E23-455C-912E-3A38264FD0CE}" type="pres">
      <dgm:prSet presAssocID="{0008232E-D0D9-4BA0-8A82-35BEEE9B28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895698-833E-469B-A7E8-CB739597A55E}" type="presOf" srcId="{0008232E-D0D9-4BA0-8A82-35BEEE9B289F}" destId="{FB629623-0E23-455C-912E-3A38264FD0CE}" srcOrd="0" destOrd="0" presId="urn:microsoft.com/office/officeart/2005/8/layout/vList2"/>
    <dgm:cxn modelId="{745554E6-4BA7-4DC1-9E53-442F9813818B}" srcId="{BDE9DFF3-5732-4709-A678-6A69D4641B10}" destId="{0008232E-D0D9-4BA0-8A82-35BEEE9B289F}" srcOrd="0" destOrd="0" parTransId="{86318584-E70B-4A19-A4DD-AC55F2C7BD43}" sibTransId="{D3DE2FF7-60F5-4EB0-9389-CBBDA6F27BB4}"/>
    <dgm:cxn modelId="{D285FDB8-090A-41F0-AB4F-586CFD00CBA3}" type="presOf" srcId="{BDE9DFF3-5732-4709-A678-6A69D4641B10}" destId="{4FBB3E30-FE00-4CD0-94F5-496B814C6AB9}" srcOrd="0" destOrd="0" presId="urn:microsoft.com/office/officeart/2005/8/layout/vList2"/>
    <dgm:cxn modelId="{727A7EFD-07EB-4B93-B6A2-E78644DCFAFE}" type="presParOf" srcId="{4FBB3E30-FE00-4CD0-94F5-496B814C6AB9}" destId="{FB629623-0E23-455C-912E-3A38264FD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9DFF3-5732-4709-A678-6A69D4641B1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008232E-D0D9-4BA0-8A82-35BEEE9B28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pPr algn="just" rtl="0"/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3 - Le “MORTALITÀ EDUCATIVE” (educational 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mortalities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algn="just" rtl="0"/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gli allievi che non risultano in grado di completare il programma di studio</a:t>
          </a:r>
          <a:endParaRPr lang="it-IT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318584-E70B-4A19-A4DD-AC55F2C7BD43}" type="par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D3DE2FF7-60F5-4EB0-9389-CBBDA6F27BB4}" type="sib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4FBB3E30-FE00-4CD0-94F5-496B814C6AB9}" type="pres">
      <dgm:prSet presAssocID="{BDE9DFF3-5732-4709-A678-6A69D4641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29623-0E23-455C-912E-3A38264FD0CE}" type="pres">
      <dgm:prSet presAssocID="{0008232E-D0D9-4BA0-8A82-35BEEE9B28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55CD91-CEF9-46A3-B551-ECCABBC61F35}" type="presOf" srcId="{0008232E-D0D9-4BA0-8A82-35BEEE9B289F}" destId="{FB629623-0E23-455C-912E-3A38264FD0CE}" srcOrd="0" destOrd="0" presId="urn:microsoft.com/office/officeart/2005/8/layout/vList2"/>
    <dgm:cxn modelId="{745554E6-4BA7-4DC1-9E53-442F9813818B}" srcId="{BDE9DFF3-5732-4709-A678-6A69D4641B10}" destId="{0008232E-D0D9-4BA0-8A82-35BEEE9B289F}" srcOrd="0" destOrd="0" parTransId="{86318584-E70B-4A19-A4DD-AC55F2C7BD43}" sibTransId="{D3DE2FF7-60F5-4EB0-9389-CBBDA6F27BB4}"/>
    <dgm:cxn modelId="{4E05137A-EA43-4BBC-B637-5ABAC80933E9}" type="presOf" srcId="{BDE9DFF3-5732-4709-A678-6A69D4641B10}" destId="{4FBB3E30-FE00-4CD0-94F5-496B814C6AB9}" srcOrd="0" destOrd="0" presId="urn:microsoft.com/office/officeart/2005/8/layout/vList2"/>
    <dgm:cxn modelId="{F981B081-A8C8-4386-BA2D-EBABD36E79F3}" type="presParOf" srcId="{4FBB3E30-FE00-4CD0-94F5-496B814C6AB9}" destId="{FB629623-0E23-455C-912E-3A38264FD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9DFF3-5732-4709-A678-6A69D4641B1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008232E-D0D9-4BA0-8A82-35BEEE9B28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pPr algn="just" rtl="0"/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4 - I “DROP-OUT CAPACI” ( 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capable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drop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-out)</a:t>
          </a:r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studenti che possiedono le risorse cognitive per affrontare il programma, ma che non risultano rispondenti alle richieste della scuola</a:t>
          </a:r>
          <a:endParaRPr lang="it-IT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318584-E70B-4A19-A4DD-AC55F2C7BD43}" type="par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D3DE2FF7-60F5-4EB0-9389-CBBDA6F27BB4}" type="sib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4FBB3E30-FE00-4CD0-94F5-496B814C6AB9}" type="pres">
      <dgm:prSet presAssocID="{BDE9DFF3-5732-4709-A678-6A69D4641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29623-0E23-455C-912E-3A38264FD0CE}" type="pres">
      <dgm:prSet presAssocID="{0008232E-D0D9-4BA0-8A82-35BEEE9B28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3EA632-4978-42F2-9229-71DB6D45589E}" type="presOf" srcId="{BDE9DFF3-5732-4709-A678-6A69D4641B10}" destId="{4FBB3E30-FE00-4CD0-94F5-496B814C6AB9}" srcOrd="0" destOrd="0" presId="urn:microsoft.com/office/officeart/2005/8/layout/vList2"/>
    <dgm:cxn modelId="{745554E6-4BA7-4DC1-9E53-442F9813818B}" srcId="{BDE9DFF3-5732-4709-A678-6A69D4641B10}" destId="{0008232E-D0D9-4BA0-8A82-35BEEE9B289F}" srcOrd="0" destOrd="0" parTransId="{86318584-E70B-4A19-A4DD-AC55F2C7BD43}" sibTransId="{D3DE2FF7-60F5-4EB0-9389-CBBDA6F27BB4}"/>
    <dgm:cxn modelId="{D288DE2A-60E6-4FE2-86EE-C6D15A5A0265}" type="presOf" srcId="{0008232E-D0D9-4BA0-8A82-35BEEE9B289F}" destId="{FB629623-0E23-455C-912E-3A38264FD0CE}" srcOrd="0" destOrd="0" presId="urn:microsoft.com/office/officeart/2005/8/layout/vList2"/>
    <dgm:cxn modelId="{ABAD5368-1DAA-48C1-BFF6-6F7F1DC3D195}" type="presParOf" srcId="{4FBB3E30-FE00-4CD0-94F5-496B814C6AB9}" destId="{FB629623-0E23-455C-912E-3A38264FD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E9DFF3-5732-4709-A678-6A69D4641B1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008232E-D0D9-4BA0-8A82-35BEEE9B28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pPr algn="just" rtl="0"/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5 - Gli studenti che lasciano la scuola per un certo periodo (</a:t>
          </a:r>
          <a:r>
            <a:rPr lang="it-IT" sz="4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stopout</a:t>
          </a:r>
          <a:r>
            <a:rPr lang="it-IT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ritornandovi solitamente nel corso dello stesso anno scolastico</a:t>
          </a:r>
          <a:endParaRPr lang="it-IT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318584-E70B-4A19-A4DD-AC55F2C7BD43}" type="par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D3DE2FF7-60F5-4EB0-9389-CBBDA6F27BB4}" type="sibTrans" cxnId="{745554E6-4BA7-4DC1-9E53-442F9813818B}">
      <dgm:prSet/>
      <dgm:spPr/>
      <dgm:t>
        <a:bodyPr/>
        <a:lstStyle/>
        <a:p>
          <a:endParaRPr lang="it-IT" sz="4400" b="1"/>
        </a:p>
      </dgm:t>
    </dgm:pt>
    <dgm:pt modelId="{4FBB3E30-FE00-4CD0-94F5-496B814C6AB9}" type="pres">
      <dgm:prSet presAssocID="{BDE9DFF3-5732-4709-A678-6A69D4641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29623-0E23-455C-912E-3A38264FD0CE}" type="pres">
      <dgm:prSet presAssocID="{0008232E-D0D9-4BA0-8A82-35BEEE9B28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5554E6-4BA7-4DC1-9E53-442F9813818B}" srcId="{BDE9DFF3-5732-4709-A678-6A69D4641B10}" destId="{0008232E-D0D9-4BA0-8A82-35BEEE9B289F}" srcOrd="0" destOrd="0" parTransId="{86318584-E70B-4A19-A4DD-AC55F2C7BD43}" sibTransId="{D3DE2FF7-60F5-4EB0-9389-CBBDA6F27BB4}"/>
    <dgm:cxn modelId="{35099EE9-57B4-4346-80BF-406B476437CE}" type="presOf" srcId="{BDE9DFF3-5732-4709-A678-6A69D4641B10}" destId="{4FBB3E30-FE00-4CD0-94F5-496B814C6AB9}" srcOrd="0" destOrd="0" presId="urn:microsoft.com/office/officeart/2005/8/layout/vList2"/>
    <dgm:cxn modelId="{EA82A102-0415-4AF5-A3BA-50371EA5367A}" type="presOf" srcId="{0008232E-D0D9-4BA0-8A82-35BEEE9B289F}" destId="{FB629623-0E23-455C-912E-3A38264FD0CE}" srcOrd="0" destOrd="0" presId="urn:microsoft.com/office/officeart/2005/8/layout/vList2"/>
    <dgm:cxn modelId="{424535B2-865F-4DCD-8D79-A3C3A3493965}" type="presParOf" srcId="{4FBB3E30-FE00-4CD0-94F5-496B814C6AB9}" destId="{FB629623-0E23-455C-912E-3A38264FD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623-0E23-455C-912E-3A38264FD0CE}">
      <dsp:nvSpPr>
        <dsp:cNvPr id="0" name=""/>
        <dsp:cNvSpPr/>
      </dsp:nvSpPr>
      <dsp:spPr>
        <a:xfrm>
          <a:off x="0" y="1165787"/>
          <a:ext cx="10895621" cy="231952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1 - I 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“CACCIATI” (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push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-out)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allievi con marcati tratti oppositivi e antisociali che la scuola può 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espellere.</a:t>
          </a:r>
          <a:endParaRPr lang="it-IT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0" y="1279017"/>
        <a:ext cx="10669161" cy="209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623-0E23-455C-912E-3A38264FD0CE}">
      <dsp:nvSpPr>
        <dsp:cNvPr id="0" name=""/>
        <dsp:cNvSpPr/>
      </dsp:nvSpPr>
      <dsp:spPr>
        <a:xfrm>
          <a:off x="0" y="685030"/>
          <a:ext cx="11970146" cy="231952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2 - I 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“DISAFFILIATI” (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disaffiliated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studenti che non provano nessun tipo di attaccamento per l’ambiente scolastico</a:t>
          </a:r>
          <a:endParaRPr lang="it-IT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0" y="798260"/>
        <a:ext cx="11743686" cy="209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623-0E23-455C-912E-3A38264FD0CE}">
      <dsp:nvSpPr>
        <dsp:cNvPr id="0" name=""/>
        <dsp:cNvSpPr/>
      </dsp:nvSpPr>
      <dsp:spPr>
        <a:xfrm>
          <a:off x="0" y="361817"/>
          <a:ext cx="11593287" cy="296594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3 - Le 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“MORTALITÀ EDUCATIVE” (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educational 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mortalities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gli allievi che non risultano in grado di completare il programma di studio</a:t>
          </a:r>
          <a:endParaRPr lang="it-IT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4786" y="506603"/>
        <a:ext cx="11303715" cy="267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623-0E23-455C-912E-3A38264FD0CE}">
      <dsp:nvSpPr>
        <dsp:cNvPr id="0" name=""/>
        <dsp:cNvSpPr/>
      </dsp:nvSpPr>
      <dsp:spPr>
        <a:xfrm>
          <a:off x="0" y="475892"/>
          <a:ext cx="12016085" cy="273780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4 - I 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“DROP-OUT CAPACI” ( 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capable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drop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-out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studenti che possiedono le risorse cognitive per affrontare il programma, ma che non risultano rispondenti alle richieste della scuola</a:t>
          </a:r>
          <a:endParaRPr lang="it-IT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3648" y="609540"/>
        <a:ext cx="11748789" cy="2470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623-0E23-455C-912E-3A38264FD0CE}">
      <dsp:nvSpPr>
        <dsp:cNvPr id="0" name=""/>
        <dsp:cNvSpPr/>
      </dsp:nvSpPr>
      <dsp:spPr>
        <a:xfrm>
          <a:off x="0" y="475892"/>
          <a:ext cx="12016085" cy="273780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5 - Gli studenti che lasciano la scuola per un certo periodo (</a:t>
          </a:r>
          <a:r>
            <a:rPr lang="it-IT" sz="4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stopout</a:t>
          </a:r>
          <a:r>
            <a:rPr lang="it-IT" sz="4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)</a:t>
          </a:r>
          <a:r>
            <a:rPr lang="it-IT" sz="4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ritornandovi solitamente nel corso dello stesso anno scolastico</a:t>
          </a:r>
          <a:endParaRPr lang="it-IT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3648" y="609540"/>
        <a:ext cx="11748789" cy="24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5118" y="2130428"/>
            <a:ext cx="1071133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414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30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36142" y="274641"/>
            <a:ext cx="2835355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0079" y="274641"/>
            <a:ext cx="8296037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065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30080" y="1600202"/>
            <a:ext cx="5565695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405801" y="1600200"/>
            <a:ext cx="5565695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405801" y="3938590"/>
            <a:ext cx="5565695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CD3E-FEA0-49D1-B2EC-1BB08FBAAB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53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95438" y="2906716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708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0080" y="1600203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05801" y="1600203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11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080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080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1427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01427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649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1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08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080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915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29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080" y="1600203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30080" y="6356353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F279-B84B-46DD-AB08-B719AF4D5FE5}" type="datetimeFigureOut">
              <a:rPr lang="it-IT" smtClean="0"/>
              <a:pPr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5538" y="6356353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31130" y="6356353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4BF1-EEA1-4499-87F8-3DE5F03533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04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1363" y="714358"/>
            <a:ext cx="856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CONTRASTARE</a:t>
            </a:r>
          </a:p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LA DISPERSIONE SCOLASTICA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39525" y="2214555"/>
            <a:ext cx="7585832" cy="3590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62466" y="285730"/>
            <a:ext cx="10076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I COSTI ECONOMICI E SOCIALI DELLA DISPERSIONE SCOLASTICA</a:t>
            </a:r>
            <a:endParaRPr lang="it-IT" sz="24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84" y="785794"/>
            <a:ext cx="1166820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457246" y="2511425"/>
            <a:ext cx="40605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5400" b="1">
                <a:solidFill>
                  <a:srgbClr val="D60E10"/>
                </a:solidFill>
                <a:latin typeface="Arial" pitchFamily="34" charset="0"/>
                <a:cs typeface="Arial" pitchFamily="34" charset="0"/>
              </a:rPr>
              <a:t>Dropout</a:t>
            </a:r>
          </a:p>
        </p:txBody>
      </p:sp>
      <p:sp>
        <p:nvSpPr>
          <p:cNvPr id="3" name="Segnaposto contenuto 3"/>
          <p:cNvSpPr txBox="1">
            <a:spLocks/>
          </p:cNvSpPr>
          <p:nvPr/>
        </p:nvSpPr>
        <p:spPr>
          <a:xfrm>
            <a:off x="6622393" y="479428"/>
            <a:ext cx="5683876" cy="527526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400" b="1" dirty="0">
                <a:latin typeface="Arial" pitchFamily="34" charset="0"/>
                <a:cs typeface="Arial" pitchFamily="34" charset="0"/>
              </a:rPr>
              <a:t>C</a:t>
            </a: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oloro </a:t>
            </a:r>
            <a:r>
              <a:rPr lang="it-IT" sz="4400" b="1" dirty="0">
                <a:latin typeface="Arial" pitchFamily="34" charset="0"/>
                <a:cs typeface="Arial" pitchFamily="34" charset="0"/>
              </a:rPr>
              <a:t>che non terminano un corso d’istruzione o formazione al quale erano iscritti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4250846" y="2511426"/>
            <a:ext cx="2371548" cy="104933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20969792">
            <a:off x="7665415" y="5293025"/>
            <a:ext cx="4027692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atin typeface="Arial" pitchFamily="34" charset="0"/>
                <a:cs typeface="Arial" pitchFamily="34" charset="0"/>
              </a:rPr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3"/>
          <p:cNvSpPr txBox="1">
            <a:spLocks/>
          </p:cNvSpPr>
          <p:nvPr/>
        </p:nvSpPr>
        <p:spPr>
          <a:xfrm>
            <a:off x="3551813" y="479426"/>
            <a:ext cx="5683876" cy="310356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400" b="1" dirty="0">
                <a:latin typeface="Arial" pitchFamily="34" charset="0"/>
                <a:cs typeface="Arial" pitchFamily="34" charset="0"/>
              </a:rPr>
              <a:t>D</a:t>
            </a: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ispersione scolastica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Abbandoni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Ritardi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Ripetenze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Evasioni </a:t>
            </a:r>
            <a:endParaRPr lang="it-IT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1648450" y="2511428"/>
            <a:ext cx="1903363" cy="77787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3551814" y="4451350"/>
            <a:ext cx="5226590" cy="194310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400" b="1" dirty="0">
                <a:latin typeface="Arial" pitchFamily="34" charset="0"/>
                <a:cs typeface="Arial" pitchFamily="34" charset="0"/>
              </a:rPr>
              <a:t>R</a:t>
            </a: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ischio </a:t>
            </a:r>
            <a:r>
              <a:rPr lang="it-IT" sz="4400" b="1" dirty="0">
                <a:latin typeface="Arial" pitchFamily="34" charset="0"/>
                <a:cs typeface="Arial" pitchFamily="34" charset="0"/>
              </a:rPr>
              <a:t>di insuccesso scolastico</a:t>
            </a:r>
          </a:p>
        </p:txBody>
      </p:sp>
      <p:sp>
        <p:nvSpPr>
          <p:cNvPr id="6" name="Freccia a destra 5"/>
          <p:cNvSpPr/>
          <p:nvPr/>
        </p:nvSpPr>
        <p:spPr>
          <a:xfrm rot="5400000">
            <a:off x="7388847" y="3366566"/>
            <a:ext cx="1381125" cy="107419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926874" y="357169"/>
            <a:ext cx="6898732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RISCHIO DI INSUCCESSO SCOLASTICO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34898" y="1412776"/>
            <a:ext cx="11682685" cy="295232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Insuccesso scolastico ci sembra la giusta etichetta da assegnare a una prospettiva di monitoraggio e analisi dei fenomeni che tiene conto di: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percorsi irregolari (ritardi, </a:t>
            </a:r>
            <a:r>
              <a:rPr kumimoji="0" lang="it-IT" alt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ripetenze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forme di insuccesso scolastico sostanziale che sono in generale rivelate dai profondi divari degli apprendimenti che, a partire dalla scuola media, caratterizzano gli studenti e ne condizionano il percorso successivo.</a:t>
            </a:r>
          </a:p>
        </p:txBody>
      </p:sp>
      <p:sp>
        <p:nvSpPr>
          <p:cNvPr id="6" name="AutoShape 6" descr="Risultati immagini per abbandono scolastico"/>
          <p:cNvSpPr>
            <a:spLocks noChangeAspect="1" noChangeArrowheads="1"/>
          </p:cNvSpPr>
          <p:nvPr/>
        </p:nvSpPr>
        <p:spPr bwMode="auto">
          <a:xfrm>
            <a:off x="74083" y="-136525"/>
            <a:ext cx="355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Risultati immagini per abbandono scolastico"/>
          <p:cNvSpPr>
            <a:spLocks noChangeAspect="1" noChangeArrowheads="1"/>
          </p:cNvSpPr>
          <p:nvPr/>
        </p:nvSpPr>
        <p:spPr bwMode="auto">
          <a:xfrm>
            <a:off x="251883" y="15875"/>
            <a:ext cx="355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297" y="4365104"/>
            <a:ext cx="518328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103566" y="404665"/>
            <a:ext cx="6272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categorie di </a:t>
            </a:r>
            <a:r>
              <a:rPr kumimoji="0" lang="it-IT" alt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dropout</a:t>
            </a:r>
            <a:endParaRPr kumimoji="0" lang="it-IT" alt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170990"/>
              </p:ext>
            </p:extLst>
          </p:nvPr>
        </p:nvGraphicFramePr>
        <p:xfrm>
          <a:off x="1117801" y="1730228"/>
          <a:ext cx="10895621" cy="465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184330" y="418251"/>
            <a:ext cx="8560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categorie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dropout</a:t>
            </a:r>
            <a:endParaRPr kumimoji="0" lang="it-IT" alt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529297"/>
              </p:ext>
            </p:extLst>
          </p:nvPr>
        </p:nvGraphicFramePr>
        <p:xfrm>
          <a:off x="336125" y="2214557"/>
          <a:ext cx="11970147" cy="36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8064491"/>
              </p:ext>
            </p:extLst>
          </p:nvPr>
        </p:nvGraphicFramePr>
        <p:xfrm>
          <a:off x="588153" y="2132857"/>
          <a:ext cx="11593288" cy="36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2184330" y="418251"/>
            <a:ext cx="8560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categorie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dropout</a:t>
            </a:r>
            <a:endParaRPr kumimoji="0" lang="it-IT" alt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2191316"/>
              </p:ext>
            </p:extLst>
          </p:nvPr>
        </p:nvGraphicFramePr>
        <p:xfrm>
          <a:off x="333375" y="2214554"/>
          <a:ext cx="12016085" cy="36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2184330" y="418251"/>
            <a:ext cx="8560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categorie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dropout</a:t>
            </a:r>
            <a:endParaRPr kumimoji="0" lang="it-IT" alt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93940777"/>
              </p:ext>
            </p:extLst>
          </p:nvPr>
        </p:nvGraphicFramePr>
        <p:xfrm>
          <a:off x="333375" y="2214554"/>
          <a:ext cx="12016085" cy="36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2184330" y="418251"/>
            <a:ext cx="8560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categorie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dropout</a:t>
            </a:r>
            <a:endParaRPr kumimoji="0" lang="it-IT" alt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0134" y="1213182"/>
            <a:ext cx="6720747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Sul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finire del secolo scorso (1998) lo psichiatra giapponese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Saitō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 coniato il termine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“HIKIKOMORI”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definire una particolare forma di ritiro sociale diffusa in Giappone.</a:t>
            </a:r>
          </a:p>
        </p:txBody>
      </p:sp>
      <p:pic>
        <p:nvPicPr>
          <p:cNvPr id="5" name="Immagine 4" descr="hikikomori-fumetto-giappone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965" y="681216"/>
            <a:ext cx="4200467" cy="325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20134" y="3933057"/>
            <a:ext cx="11677297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segni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tipici di questa sindrome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RITIRO E EVITAMENTO SOCIALE PER ALMENO SEI MESI, FOBIA SCOLARE E ABBANDONO SCOLASTICO, APATIA, INVERSIONE DEL RITMO CIRCADIANO VEGLIA – SONNO, COMPORTAMENTO VIOLENTO IN FAMIGLIA, IN PARTICOLARE VERSO LA MADRE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segno caratteristico è la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AUTOSEGREGAZIONE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nella propria camera di un soggetto che non mostra segnali evidenti di disagio psicologico o malattia mentale.  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36358" y="265137"/>
            <a:ext cx="761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it-I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HIKIKOMORI: IL RITIRO SOCIALE DEI RAGAZZI </a:t>
            </a:r>
            <a:endParaRPr lang="it-IT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91012" y="500042"/>
            <a:ext cx="60228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DISPERSIONE SCOLASTICA: </a:t>
            </a:r>
          </a:p>
          <a:p>
            <a:pPr algn="ctr"/>
            <a:r>
              <a:rPr lang="it-IT" sz="3200" b="1" dirty="0" smtClean="0">
                <a:latin typeface="Arial" pitchFamily="34" charset="0"/>
                <a:cs typeface="Arial" pitchFamily="34" charset="0"/>
              </a:rPr>
              <a:t>SIGNIFICATI E FENOMENI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2210" y="2276872"/>
            <a:ext cx="10333148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All’espressione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“dispersione scolastica” 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sono spesso ricondotti significati e fenomeni differenti. </a:t>
            </a:r>
          </a:p>
          <a:p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prima approssimazione fenomenologica ci porta a definirla come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quell’insieme di processi attraverso i quali si verificano ritardi, rallentamenti o abbandoni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uno specifico iter o circuito scolastico.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09133" y="251408"/>
            <a:ext cx="2688299" cy="1574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3899" y="2060849"/>
            <a:ext cx="11593287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E’ importante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capire che l’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“non è una patologia ma un disagio che origina dal sociale e che può sviluppare una psicopatologia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cause sono le più disparate ma tutti coloro che decidono di chiudersi in camera per un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“ritiro sociale volontario”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 fanno per sfuggire alle pressioni e alle aspettative della società, che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“ci chiede di essere sempre brillanti, preparati, belli, vincenti e di successo”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paradosso è che il più delle volte a subire queste pressioni sono ragazzi che hanno successo a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scuola. 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genere,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l’isolamento è originato da episodi di bullismo, da un insuccesso scolastico o da conflitti con i coetanei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368" y="73313"/>
            <a:ext cx="4151064" cy="19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4581" y="1216312"/>
            <a:ext cx="7611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it-IT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HIKIKOMORI: IL RITIRO SOCIALE DEI RAGAZZI </a:t>
            </a:r>
            <a:endParaRPr lang="it-IT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5715" y="1892187"/>
            <a:ext cx="3481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HIKIKOMORI IN ITALIA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115" y="2913313"/>
            <a:ext cx="12013335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processo di chiusura è graduale, tanto che gli esperti distinguono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fasi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ragazzo inizia a invertire gli stati di sonno e veglia, a preferire il mondo virtuale a quello reale e a saltare le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lezioni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rifiuta ogni giorno di andare a scuola e di vedere amici e compagni di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chiusura è totale anche nei confronti dei genitori e del web</a:t>
            </a:r>
          </a:p>
          <a:p>
            <a:pPr algn="just"/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Quest’ultima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spiegano gli esperti – non si è ancora mai verificata in Italia.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tutti i casi a un certo punto si innesca un circolo vizioso: il ritiro è causato dalla vergogna, il ritiro causa ulteriore vergogna.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653050" y="2266983"/>
            <a:ext cx="3612401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mila ragazzi vivono da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isultati immagini per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3050" y="116632"/>
            <a:ext cx="3612401" cy="21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6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6001" y="1196752"/>
            <a:ext cx="6866955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Purtroppo la scuola non sembra in grado di individuare il ritiro sociale se non al momento dell’abbandono scolastico.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24191" y="2924944"/>
            <a:ext cx="10837203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Molto presto, già dal prossimo anno scolastico (ma non c'è ancora una data certa)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gli studenti ‘ritirati’ o con bisogni particolari, avranno la possibilità di ricevere un’istruzione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domiciliare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 annunciato 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Direzione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generale per lo studente, l'integrazione, la partecipazione e la comunicazione' del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Miur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nel corso del seminario “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il ritiro sociale degli adolescenti e la scuola come risorsa” </a:t>
            </a:r>
          </a:p>
        </p:txBody>
      </p:sp>
      <p:pic>
        <p:nvPicPr>
          <p:cNvPr id="7170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994" y="414900"/>
            <a:ext cx="3612400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6125" y="346657"/>
            <a:ext cx="613268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"COSA CAMBIERESTI DELLA SCUOLA?":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LE RISPOSTE DEGLI HIKIKOMORI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6125" y="4581128"/>
            <a:ext cx="12013335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Questa citazione di Robert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Kiyosaki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scrittore e imprenditore statunitense, è stata pubblicata da un ragazzo nel gruppo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Italia.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Sotto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post è nata un'accesa discussione sul sistema scolastico moderno, con diversi commenti molto critici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92209" y="3068960"/>
            <a:ext cx="1033314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"I nostri figli passano anni in un sistema educativo antiquato a studiare materie che non useranno mai, preparandosi per un mondo che non esiste più."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07" y="108795"/>
            <a:ext cx="5986483" cy="2744141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2261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4144" y="2780928"/>
            <a:ext cx="11677297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maggior parte degli 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infatti, ha sviluppato una visione particolarmente negativa della scuola, considerandola spesso come una delle cause principali del proprio ritiro. </a:t>
            </a: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loro rifiuto scolastico non dipende esclusivamente dall'ansia o dalla paura, ma anche da una componente razionale e valutativa fortemente radicata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ECCO LE RISPOSTE PIÙ INTERESSANTI.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07" y="108795"/>
            <a:ext cx="5986483" cy="252811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7" name="Rettangolo 6"/>
          <p:cNvSpPr/>
          <p:nvPr/>
        </p:nvSpPr>
        <p:spPr>
          <a:xfrm>
            <a:off x="336125" y="346657"/>
            <a:ext cx="613268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"COSA CAMBIERESTI DELLA SCUOLA?":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LE RISPOSTE DEGLI HIKIKOMORI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8107" y="1412777"/>
            <a:ext cx="12287183" cy="50783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SUI COETANEI...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"L'educazione della maggior parte dei giovani è pessima. Ciò li porta ad adottare dei valori di vita falsi (ricchezza, popolarità, moda, ecc.), i quali si diffondono e diventano il criterio per normalizzarsi."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"Spesso mi prendevano in giro e mi denigravano, favorendo il mio isolamento. Nessuno mi chiedeva mai come stessi."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"Parlavo solo con 3 persone. Gli altri o mi ignoravano o ridevano di me."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"Mi sentivo esclusa, diversa e lontana dagli altri. Nessuno mi ha mai conosciuta veramente, nessuno si è mai veramente interessato a me."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"Io ho fatto di tutto per ricercare delle amicizie profonde, ma ho soltanto trovato persone egocentriche, incapaci di dire la verità</a:t>
            </a:r>
            <a:r>
              <a:rPr lang="it-IT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704" y="98598"/>
            <a:ext cx="6910586" cy="19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6125" y="2348880"/>
            <a:ext cx="11845315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queste citazioni si evince come gli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fatichino a identificarsi con i loro coetanei, percependosi come più maturi e umanamente sensibili.</a:t>
            </a:r>
          </a:p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principale sofferenza sembra derivare dal disinteresse che i compagni di classe mostrano nei loro confronti, a testimonianza di come la solitudine e l'isolamento non inizi tra le mura di casa, ma già nell'ambiente scolastico. </a:t>
            </a:r>
          </a:p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altro aspetto che emerge parzialmente da questo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sondaggio è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l'esigenza da parte degli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 instaurare legami "profondi"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rifiutando a priori qualunque altro tipo di legame affettivo, percepito come falso o inutile.</a:t>
            </a:r>
          </a:p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ragazzo disse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it-IT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"Per me l'amicizia non esiste, esiste solo l'amore. Io non penso di aver mai provato amicizia</a:t>
            </a:r>
            <a:r>
              <a:rPr lang="it-IT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."</a:t>
            </a:r>
            <a:endParaRPr lang="it-IT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835" y="98599"/>
            <a:ext cx="5734455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2116" y="476673"/>
            <a:ext cx="12036483" cy="53860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SUI PROFESSORI...</a:t>
            </a:r>
          </a:p>
          <a:p>
            <a:r>
              <a:rPr lang="it-IT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"Spesso ci sono professori severi che camminano sopra le esigenze degli stessi alunni." </a:t>
            </a:r>
            <a:endParaRPr lang="it-IT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"I professori dovrebbero sostenere esami di pedagogia e di scienze dell'educazione." </a:t>
            </a:r>
            <a:endParaRPr lang="it-IT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"Per fare il mestiere di professore si dovrebbero fare prima dei test psicologici di idoneità. Per svolgere tale mestiere c'è bisogno di molta pazienza, professionalità e la capacità di far interessare le persone." 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"Pensavano che avessi dei problemi perché non interagivo mai con loro, se non sotto sollecitazione. Talvolta si limitavano a dire ai miei genitori che avessi bisogno di una psicologa, ignorando totalmente il fatto che mi sentissi a disagio all'interno dell'ambiente scolastico (per altri motivi)." </a:t>
            </a:r>
            <a:endParaRPr lang="it-IT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"Penso che se ci fosse stato qualche professore veramente di valore nel mio percorso scolastico, oggi sarei potuta essere migliore</a:t>
            </a:r>
            <a:r>
              <a:rPr lang="it-IT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0135" y="2708921"/>
            <a:ext cx="11677296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Queste citazioni confermano la visione fortemente negativa che gli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hikikomori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spesso, hanno nei confronti dei professori.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particolare, sembrano soffrire particolarmente 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l'assenza di un contatto umano che vada al di là della semplice trasmissione di competenze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Rimane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evidente, tuttavia, l'esigenza di evolvere la figura del docente, dotandolo di maggiori strumenti psicopedagogici, in modo tale che egli sia in grado di rapportarsi efficacemente e in modo empatico con i propri alunni, cogliendone le esigenze e supportandoli nelle difficoltà, scolastiche e umane.</a:t>
            </a:r>
          </a:p>
        </p:txBody>
      </p:sp>
      <p:pic>
        <p:nvPicPr>
          <p:cNvPr id="3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695" y="98598"/>
            <a:ext cx="6994595" cy="26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3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144" y="1700808"/>
            <a:ext cx="11593287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SULLE MATERIE...</a:t>
            </a:r>
          </a:p>
          <a:p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"Cambierei la poca flessibilità nella scelta dei vari indirizzi scolastici."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"Aumenterei il numero di ore di educazione fisica e inserirei una materia nella quale si studia come star bene."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"Bisognerebbe dare più importanza a materie come letteratura, e filosofia per appassionare di più i ragazzi alla lettura."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"Oggi si ha bisogno d'imparare a vivere, senza produrre danni al creato."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695" y="98598"/>
            <a:ext cx="6994595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5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9367" y="285729"/>
            <a:ext cx="63007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LA RELAZIONE CHE ESISTE TRA POVERTÀ, DISUGUAGLIANZA E DISPERSIONE SCOLASTICA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6556" y="2204864"/>
            <a:ext cx="10973834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Negli ultimi decenni molti studi sulla dispersione scolastica si sono concentrati maggiormente sull’analisi dell’esperienza scolastica del disperso e su quelle che sono cause più individuali o attribuibili al sistema scolastico, tralasciando quella che possa essere l’incidenza “a monte” della condizione di povertà e marginalità economica delle famiglie di provenienza. 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67960" y="4293096"/>
            <a:ext cx="98290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Eppure la dispersione scolastica,</a:t>
            </a:r>
          </a:p>
          <a:p>
            <a:pPr lvl="0" algn="ctr"/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oggi, risente sicuramente anche della crisi economica e sociale (ma anche culturale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 formativa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che investe il nostro Paese. </a:t>
            </a: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l’11% di lavoratori italiani a rischio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 Povertà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09133" y="251408"/>
            <a:ext cx="2688299" cy="180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6057" y="3140969"/>
            <a:ext cx="11884600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Quello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 questi ragazzi, quasi in coro,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chiedono alla scuola, è di insegnare loro ad affrontare la vita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scuola dovrebbe ridare dignità a tutte quelle materie che vengono svalutate nel modello di società capitalistico attuale, in primis la filosofia, la psicologia, l'arte e la religione.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 studio delle materie umanistiche non è fine a se stesso: aiuta l'individuo a sviluppare competenze essenziali per comprendere la propria natura, dominare il proprio caos esistenziale e costruire una solida struttura identitaria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768" y="188640"/>
            <a:ext cx="63225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6125" y="188640"/>
            <a:ext cx="11929325" cy="569386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SUL METODO...</a:t>
            </a:r>
          </a:p>
          <a:p>
            <a:endParaRPr lang="it-I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"L'attribuzione dei voti e il sistema di integrazione forzata porta le persone più introverse a </a:t>
            </a:r>
            <a:r>
              <a:rPr lang="it-IT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isolarsi.</a:t>
            </a: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"Abbiamo un sistema scolastico troppo mnemonico e nozionistico, per cui prendere voti alti non è indice di vera e propria competenza o intelligenza, ma di buona memoria."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"Sembra avere come principale scopo quello di formare persone col maggior numero di competenze per poter essere pronti alla 'guerra del </a:t>
            </a:r>
            <a:r>
              <a:rPr lang="it-IT" sz="20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lavoro'</a:t>
            </a:r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Eppure così facendo si perde di vista quella che, secondo me, è la cosa più importante, ovvero formare persone, sì competenti, ma soprattutto felici o quantomeno che stiano bene."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"La scuola è assoggettata alle richieste del mercato e della società che oramai si basa su principi di efficienza e di raccomandazione, perciò le scuole non pensano più alla formazione personale, educativa e psicologica dell'individuo."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"La scuola dovrebbe essere un posto aperto tutto il giorno e a tutti</a:t>
            </a:r>
            <a:r>
              <a:rPr lang="it-IT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."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490" y="3645024"/>
            <a:ext cx="1167729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Queste citazioni confermano quanto detto sopra e rafforzano la richiesta da parte dei ragazzi di una scuola che non si prostri al servizio della società, ma che, al contrario, abbia la forza di guidarne i mutamenti, contrastando quelle che sono le logiche imposte dal mercato. </a:t>
            </a: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altre parole, i giovani chiedono alla scuola di avere più coraggio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751" y="98598"/>
            <a:ext cx="6490539" cy="35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3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4142" y="1844824"/>
            <a:ext cx="11677296" cy="470898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Emerge anche una critica al sistema basato sui voti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la cui efficacia è stata messa in discussione più volte da diversi studiosi, ma ad oggi (salvo alcune rare eccezioni) rimane, probabilmente per inerzia, il principale metodo adottato a livello mondiale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Infine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l'ultima citazione sembra auspicare un ripensamento dell'ambiente scolastico a partire dal concetto di spazio. 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Soprattutto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Italia la scuola è percepita come un luogo transitorio, dagli orari rigidi, che non vediamo l'ora di abbandonare non appena suona la campanella.</a:t>
            </a:r>
            <a:b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Eppure dobbiamo avere la capacità di immaginare una scuola flessibile e inclusiva. 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luogo che non sia esclusivamente finalizzato all'apprendimento, ma un spazio da vivere a 360 gradi, dove sia possibile cimentarsi in attività ludiche, sportive e dove poter coltivare le proprie passioni.</a:t>
            </a:r>
          </a:p>
        </p:txBody>
      </p:sp>
      <p:pic>
        <p:nvPicPr>
          <p:cNvPr id="6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751" y="98598"/>
            <a:ext cx="6490539" cy="17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59427" y="116632"/>
            <a:ext cx="11341418" cy="490066"/>
          </a:xfrm>
        </p:spPr>
        <p:txBody>
          <a:bodyPr>
            <a:noAutofit/>
          </a:bodyPr>
          <a:lstStyle/>
          <a:p>
            <a:pPr eaLnBrk="1" hangingPunct="1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IDENTIFICARE LO STUDENTE A RISCHIO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59427" y="764705"/>
            <a:ext cx="5389904" cy="1395347"/>
          </a:xfrm>
          <a:prstGeom prst="rect">
            <a:avLst/>
          </a:prstGeom>
          <a:solidFill>
            <a:srgbClr val="00206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INDIVIDUALE E FISIOLOGICO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le variabili biologiche e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neuro-fisiologiche (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es.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iperattivi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dislessici, handicap)</a:t>
            </a:r>
          </a:p>
          <a:p>
            <a:r>
              <a:rPr lang="it-IT" sz="2000" b="1" dirty="0"/>
              <a:t> 	</a:t>
            </a:r>
          </a:p>
          <a:p>
            <a:endParaRPr lang="it-IT" sz="2000" b="1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929033" y="764705"/>
            <a:ext cx="5084389" cy="13953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SOCIO-FAMILIARE</a:t>
            </a:r>
          </a:p>
          <a:p>
            <a:pPr algn="ctr"/>
            <a:r>
              <a:rPr lang="it-IT" sz="2000" b="1" dirty="0">
                <a:latin typeface="Arial" pitchFamily="34" charset="0"/>
                <a:cs typeface="Arial" pitchFamily="34" charset="0"/>
              </a:rPr>
              <a:t>include le situazioni familiari, scolastiche, del gruppo dei pari: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       i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microgruppi più o meno integrati</a:t>
            </a:r>
          </a:p>
          <a:p>
            <a:r>
              <a:rPr lang="it-IT" sz="2000" b="1" dirty="0">
                <a:latin typeface="Arial" pitchFamily="34" charset="0"/>
                <a:cs typeface="Arial" pitchFamily="34" charset="0"/>
              </a:rPr>
              <a:t> 	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68672" y="3666911"/>
            <a:ext cx="5202033" cy="1296144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dirty="0">
                <a:latin typeface="Arial" pitchFamily="34" charset="0"/>
                <a:cs typeface="Arial" pitchFamily="34" charset="0"/>
              </a:rPr>
              <a:t>INDIVIDUALE PSICOPATOLOGICO include disagio, assenteismo scolastico, uso di droghe,</a:t>
            </a:r>
          </a:p>
          <a:p>
            <a:pPr algn="ctr"/>
            <a:r>
              <a:rPr lang="it-IT" sz="2000" b="1" dirty="0">
                <a:latin typeface="Arial" pitchFamily="34" charset="0"/>
                <a:cs typeface="Arial" pitchFamily="34" charset="0"/>
              </a:rPr>
              <a:t>comportamenti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devianti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552816" y="3479487"/>
            <a:ext cx="5460608" cy="1483568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algn="ctr"/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SOCIO-PEDAGOGICO</a:t>
            </a:r>
          </a:p>
          <a:p>
            <a:pPr algn="ctr">
              <a:lnSpc>
                <a:spcPct val="112000"/>
              </a:lnSpc>
            </a:pP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la capacità di raggiungere determinati standard educativi identificati come modelli referenziali</a:t>
            </a:r>
          </a:p>
          <a:p>
            <a:r>
              <a:rPr lang="it-IT" sz="2000" b="1" dirty="0"/>
              <a:t> 	</a:t>
            </a:r>
          </a:p>
          <a:p>
            <a:endParaRPr lang="it-IT" sz="2000" b="1" dirty="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34434" y="2520092"/>
            <a:ext cx="4872541" cy="759831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QUATTRO 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DIMENSIONI DEL RISCHIO</a:t>
            </a:r>
            <a:endParaRPr lang="it-IT" sz="2000" b="1" dirty="0"/>
          </a:p>
          <a:p>
            <a:endParaRPr lang="it-IT" sz="2000" b="1" dirty="0"/>
          </a:p>
        </p:txBody>
      </p:sp>
      <p:pic>
        <p:nvPicPr>
          <p:cNvPr id="9218" name="Picture 2" descr="Risultati immagini per HIKIKOM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816" y="5085184"/>
            <a:ext cx="546060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LA "MORTALITÀ" SCOLASTICA, COME FORMA DI SELEZIONE LATENTE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485" name="Group 14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506760161"/>
              </p:ext>
            </p:extLst>
          </p:nvPr>
        </p:nvGraphicFramePr>
        <p:xfrm>
          <a:off x="168106" y="2704481"/>
          <a:ext cx="2014196" cy="1081088"/>
        </p:xfrm>
        <a:graphic>
          <a:graphicData uri="http://schemas.openxmlformats.org/drawingml/2006/table">
            <a:tbl>
              <a:tblPr/>
              <a:tblGrid>
                <a:gridCol w="2014196"/>
              </a:tblGrid>
              <a:tr h="1081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STUDENTE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DROP-OUT</a:t>
                      </a:r>
                    </a:p>
                  </a:txBody>
                  <a:tcPr marL="126015" marR="12601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2629703" y="2848946"/>
            <a:ext cx="1785223" cy="865187"/>
          </a:xfrm>
          <a:prstGeom prst="rect">
            <a:avLst/>
          </a:prstGeom>
          <a:solidFill>
            <a:srgbClr val="00206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Abbandono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scolastico</a:t>
            </a: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4912644" y="2056783"/>
            <a:ext cx="1984311" cy="576263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ritorno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(stay-out)</a:t>
            </a:r>
            <a:r>
              <a:rPr lang="it-IT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it-IT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4912644" y="4145933"/>
            <a:ext cx="1984311" cy="576263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Ritorno nel Sistema	</a:t>
            </a:r>
          </a:p>
          <a:p>
            <a:endParaRPr lang="it-IT" b="1" dirty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8336512" y="1769445"/>
            <a:ext cx="2920827" cy="575468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Attività a rischio: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devianza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2" name="Text Box 156"/>
          <p:cNvSpPr txBox="1">
            <a:spLocks noChangeArrowheads="1"/>
          </p:cNvSpPr>
          <p:nvPr/>
        </p:nvSpPr>
        <p:spPr bwMode="auto">
          <a:xfrm>
            <a:off x="8301251" y="2560441"/>
            <a:ext cx="3508892" cy="57700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Inserimento in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attività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lavorativa 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precaria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3" name="Text Box 157"/>
          <p:cNvSpPr txBox="1">
            <a:spLocks noChangeArrowheads="1"/>
          </p:cNvSpPr>
          <p:nvPr/>
        </p:nvSpPr>
        <p:spPr bwMode="auto">
          <a:xfrm>
            <a:off x="8336511" y="3498232"/>
            <a:ext cx="3508892" cy="6477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Inserimento in 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attività lavorativa 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stabile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8331816" y="4434064"/>
            <a:ext cx="3176647" cy="365125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Diploma alternativo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5" name="Text Box 159"/>
          <p:cNvSpPr txBox="1">
            <a:spLocks noChangeArrowheads="1"/>
          </p:cNvSpPr>
          <p:nvPr/>
        </p:nvSpPr>
        <p:spPr bwMode="auto">
          <a:xfrm>
            <a:off x="8336509" y="5080969"/>
            <a:ext cx="3508894" cy="64891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Diploma conseguito in </a:t>
            </a:r>
          </a:p>
          <a:p>
            <a:pPr algn="ctr"/>
            <a:r>
              <a:rPr lang="it-IT" b="1" dirty="0">
                <a:latin typeface="Arial" pitchFamily="34" charset="0"/>
                <a:cs typeface="Arial" pitchFamily="34" charset="0"/>
              </a:rPr>
              <a:t>alternanza studio-lavoro	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912643" y="2201246"/>
            <a:ext cx="0" cy="201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414926" y="3191316"/>
            <a:ext cx="49662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0" name="Line 164"/>
          <p:cNvSpPr>
            <a:spLocks noChangeShapeType="1"/>
          </p:cNvSpPr>
          <p:nvPr/>
        </p:nvSpPr>
        <p:spPr bwMode="auto">
          <a:xfrm flipV="1">
            <a:off x="7542347" y="1913906"/>
            <a:ext cx="595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7592666" y="2848945"/>
            <a:ext cx="49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7559033" y="3822082"/>
            <a:ext cx="49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7542349" y="4585755"/>
            <a:ext cx="49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2349" y="5296869"/>
            <a:ext cx="49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7542347" y="1913906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6" name="Line 170"/>
          <p:cNvSpPr>
            <a:spLocks noChangeShapeType="1"/>
          </p:cNvSpPr>
          <p:nvPr/>
        </p:nvSpPr>
        <p:spPr bwMode="auto">
          <a:xfrm>
            <a:off x="6997592" y="2345706"/>
            <a:ext cx="297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07" name="Line 171"/>
          <p:cNvSpPr>
            <a:spLocks noChangeShapeType="1"/>
          </p:cNvSpPr>
          <p:nvPr/>
        </p:nvSpPr>
        <p:spPr bwMode="auto">
          <a:xfrm>
            <a:off x="6997592" y="4361831"/>
            <a:ext cx="297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40" name="Line 173"/>
          <p:cNvSpPr>
            <a:spLocks noChangeShapeType="1"/>
          </p:cNvSpPr>
          <p:nvPr/>
        </p:nvSpPr>
        <p:spPr bwMode="auto">
          <a:xfrm>
            <a:off x="2184330" y="3281538"/>
            <a:ext cx="4453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07" y="3933154"/>
            <a:ext cx="4246820" cy="24481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488" grpId="0" animBg="1"/>
      <p:bldP spid="14489" grpId="0" animBg="1"/>
      <p:bldP spid="14490" grpId="0" animBg="1"/>
      <p:bldP spid="14491" grpId="0" animBg="1"/>
      <p:bldP spid="14492" grpId="0" animBg="1"/>
      <p:bldP spid="14493" grpId="0" animBg="1"/>
      <p:bldP spid="14494" grpId="0" animBg="1"/>
      <p:bldP spid="14495" grpId="0" animBg="1"/>
      <p:bldP spid="14497" grpId="0" animBg="1"/>
      <p:bldP spid="14498" grpId="0" animBg="1"/>
      <p:bldP spid="14500" grpId="0" animBg="1"/>
      <p:bldP spid="14501" grpId="0" animBg="1"/>
      <p:bldP spid="14502" grpId="0" animBg="1"/>
      <p:bldP spid="14503" grpId="0" animBg="1"/>
      <p:bldP spid="14504" grpId="0" animBg="1"/>
      <p:bldP spid="14505" grpId="0" animBg="1"/>
      <p:bldP spid="14506" grpId="0" animBg="1"/>
      <p:bldP spid="145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144" y="1772816"/>
            <a:ext cx="6426793" cy="571012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LA CONDIZIONE DI RISCHIO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153" y="3140969"/>
            <a:ext cx="11718075" cy="288034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Ogni studente può diventare uno studente a rischio se si creano alcune circostanze che turbano la intrinseca fragilità dei processi di crescita e di sviluppo.</a:t>
            </a:r>
          </a:p>
          <a:p>
            <a:pPr marL="0" indent="0" algn="just">
              <a:buNone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la rilevazione e la diagnosi della condizione di rischio, sono state individuate le correlazioni tra 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cinque aree di rischio e ha trovato che l'esposizione anche ad una sola di queste aree aumenta gravemente il rischio nelle altre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9941" name="Picture 5" descr="Gif%20Animate%20Lavori%20(14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965" y="332656"/>
            <a:ext cx="4409263" cy="22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2163" y="1124745"/>
            <a:ext cx="6594811" cy="359891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LE CINQUE AREE IDENTIFICATE SONO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3602" y="1844725"/>
            <a:ext cx="5796644" cy="413305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sofferenza personale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insuccesso scolastico 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situazione socio economica familiare 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instabilità familiare 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tragedie familiari 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47287" y="1844825"/>
            <a:ext cx="5565695" cy="180010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questa classificazione si mette ancor più in evidenza l’intrinseca fragilità a cui sono esposti i ragazzi, a prescindere dalle loro risorse individuali.</a:t>
            </a:r>
            <a:endParaRPr lang="it-I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92" y="3788941"/>
            <a:ext cx="54606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build="p" animBg="1"/>
      <p:bldP spid="40966" grpI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36125" y="260649"/>
            <a:ext cx="6678821" cy="504057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1. AREA DEL DISAGIO PERSONALE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115" y="1268761"/>
            <a:ext cx="4095495" cy="2520999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 fattori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rischio 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comportamenti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devianti sia da parte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dello studente sia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dei suoi familiari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40648" y="1268760"/>
            <a:ext cx="7308812" cy="482453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isolamento rispetto al gruppo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None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rifiuto della responsabilità di crescere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appartenenza bande giovanili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anoressia/bulimia  o </a:t>
            </a:r>
            <a:r>
              <a:rPr lang="it-IT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tentatativi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suicidio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personale di alcool e/o di droga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apatia, astenia (esaurimento fisico), distimia (psicosi: avvilito, scarsa stima.)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abusi vario genere (sport, sesso, violenza)</a:t>
            </a:r>
          </a:p>
        </p:txBody>
      </p:sp>
      <p:pic>
        <p:nvPicPr>
          <p:cNvPr id="21506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53" y="3933057"/>
            <a:ext cx="4116457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0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30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build="p" animBg="1"/>
      <p:bldP spid="4301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126" y="274639"/>
            <a:ext cx="7476831" cy="562074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2. AREA DELL'INSUCCESSO SCOLASTICO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4143" y="1196753"/>
            <a:ext cx="4704523" cy="1584176"/>
          </a:xfrm>
          <a:solidFill>
            <a:srgbClr val="FF00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Nella seconda area riporta i fattori di rischio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contesto scolastico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vero e proprio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96731" y="1196752"/>
            <a:ext cx="6366421" cy="532859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mancata integrazione coi compagni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voti scolastici bassi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insuccesso nei corsi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età superiore alla media della classe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assenze eccessive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bassa stima di sé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bassi punteggi nelle varie materie</a:t>
            </a:r>
          </a:p>
          <a:p>
            <a:pPr algn="just"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le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ragazze le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gravidanze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precoci</a:t>
            </a:r>
          </a:p>
          <a:p>
            <a:pPr marL="0" indent="0" algn="just">
              <a:buClr>
                <a:srgbClr val="FFFF00"/>
              </a:buClr>
              <a:buSzPct val="120000"/>
              <a:buNone/>
            </a:pP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FFF00"/>
              </a:buClr>
              <a:buSzPct val="120000"/>
              <a:buFont typeface="Wingdings" pitchFamily="2" charset="2"/>
              <a:buChar char="v"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43" y="299695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 build="p" animBg="1"/>
      <p:bldP spid="4506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92209" y="1052737"/>
            <a:ext cx="1008112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rappresentazione grafica che si può dare alla relazione esistente tra povertà, disuguaglianza e dispersione scolastica è quella di un circolo vizioso in cui questi tre elementi si alimentano reciprocamente essendo ora causa ora conseguenza l’uno dell’altro.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2209" y="2530064"/>
            <a:ext cx="10081120" cy="37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95310" y="214293"/>
            <a:ext cx="1171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Arial" pitchFamily="34" charset="0"/>
                <a:cs typeface="Arial" pitchFamily="34" charset="0"/>
              </a:rPr>
              <a:t>IL CIRCOLO VIZIOSO DELLA RELAZIONE TRA POVERTÀ, DISUGUAGLIANZA E DISPERSIONE SCOLASTICA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2115" y="211174"/>
            <a:ext cx="12013335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3. AREA DELLA SITUAZIONE SOCIO-ECONOMICA FAMILIARE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8153" y="1075269"/>
            <a:ext cx="4242550" cy="36289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terza area prende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considerazione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fattori di rischio quali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 stato professionale,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il livello d'istruzione 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dei genitori  ed  il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loro atteggiamento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verso l'educazione.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44704" y="1075269"/>
            <a:ext cx="6321779" cy="417646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occupazione e istruzione del padre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occupazione e istruzione della madre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atteggiamento  dei  genitori  verso l'educazione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stili educativi e comunicazione familiare</a:t>
            </a:r>
          </a:p>
        </p:txBody>
      </p:sp>
      <p:pic>
        <p:nvPicPr>
          <p:cNvPr id="23554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53" y="4725145"/>
            <a:ext cx="4284476" cy="18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  <p:bldP spid="47109" grpId="0" build="p" animBg="1"/>
      <p:bldP spid="4711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2396" y="260648"/>
            <a:ext cx="7014858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4. AREA DELLE TRAGEDIE FAMILIARI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7735" y="1340769"/>
            <a:ext cx="5628625" cy="331236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quarta area, le tragedie familiari, si riferisce a situazioni di malattia o perdita di una familiare o di un amico, perdita del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lavoro da parte di un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genitore oppure di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malattia dello studente stesso.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74379" y="1340768"/>
            <a:ext cx="5723174" cy="48245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malattie grave o lunga di un genitore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morte di un genitore o di familiari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morte  di  un  amico:  malattia, incidente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malattia studente: più o meno invalidante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perdita del lavoro di un genitore</a:t>
            </a:r>
          </a:p>
          <a:p>
            <a:pPr eaLnBrk="1" hangingPunct="1">
              <a:lnSpc>
                <a:spcPct val="90000"/>
              </a:lnSpc>
            </a:pPr>
            <a:endParaRPr lang="it-IT" sz="2400" b="1" dirty="0" smtClean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35" y="4669507"/>
            <a:ext cx="5628625" cy="14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80" y="274638"/>
            <a:ext cx="7182876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5. AREA DELL’INSTABILITÀ FAMILIARE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4143" y="1052737"/>
            <a:ext cx="5292588" cy="3196951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quinta area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l'instabilità familiare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comprende fattori di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rischio quali la mobilità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familiare  o  situazioni 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separazione, odi, conflitti e </a:t>
            </a:r>
          </a:p>
          <a:p>
            <a:pPr algn="ctr" eaLnBrk="1" hangingPunct="1">
              <a:buFontTx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divorzi.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720834" y="1052737"/>
            <a:ext cx="5376597" cy="4525963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disgregazione familiare</a:t>
            </a:r>
          </a:p>
          <a:p>
            <a:pPr marL="0" indent="0" algn="just" eaLnBrk="1" hangingPunct="1">
              <a:buNone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frequenti spostamenti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frequenti cambi di scuola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separazione/divorzio            dei genitori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nuovo compagno/a di un genitore o di entrambi </a:t>
            </a:r>
          </a:p>
        </p:txBody>
      </p:sp>
      <p:pic>
        <p:nvPicPr>
          <p:cNvPr id="25602" name="Picture 2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43" y="4221089"/>
            <a:ext cx="529258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1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 animBg="1"/>
      <p:bldP spid="5120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20135" y="1120072"/>
            <a:ext cx="63007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L’ABBANDONO SCOLASTICO DEGLI STUDENTI CON PROBLEMI DI ANSIA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6482" y="2420888"/>
            <a:ext cx="12013335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in tutte le scuole si è del tutto consapevoli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dell‘importanza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dei disturbi d’ansia tra i giovani.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resto gli studenti timidi sono quelli che si notano di meno, che non si mettono mai in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mostra, li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 scopre solo quando l’ansia diventa patologica e porta a manifestazioni somatiche evidenti, o a comportamenti che esprimono disagio, come ad esempio nella fobia scolare.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ragazzi che soffrono di questo disturbo, molto spesso amano lo studio e la scuola, che frequenterebbero volentieri,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 non ce la fanno, perché si sentono continuamente sotto stress: spesso l’abbandono scolastico diventa una scelta obbligata per evitare i disagi legati alla scuola (interrogazioni, rapporti coi compagni, rapporti coi professori, ecc.)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isultati immagini per ansia da scuol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873" y="106522"/>
            <a:ext cx="5302946" cy="23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1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0134" y="764704"/>
            <a:ext cx="11761307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Nei bambini più piccoli ovviamente il rifiuto scolastico viene dalla difficoltà di separarsi dai genitori, mentre nei ragazzi più grandi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 problema è l’ansia sociale: la paura di confrontarsi con i coetanei, di essere interrogati, di sentirsi troppo al centro dell’attenzione degli altri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. 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Alcuni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ragazzi, particolarmente stressati, possono cominciare a marinare la scuola, facendo assenze che durano diversi mesi</a:t>
            </a: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Risultati immagini per ansia da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825" y="3811693"/>
            <a:ext cx="5544616" cy="23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1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6172" y="404664"/>
            <a:ext cx="1123988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quindicenni italiani sono più ansiosi dei coetanei europei e meno soddisfatti della loro esistenza proprio a causa della scuola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6172" y="1556792"/>
            <a:ext cx="11239887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fare questa fotografia dei ragazzi adolescenti è il rapporto sul benessere dei quindicenni pubblicato proprio dall’Ocse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73536" y="2636912"/>
            <a:ext cx="11239887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ragazzi italiani hanno riportato livelli di ansia scolastica più elevati della media Ocse: mentre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solo il 37% dei coetanei europei diventa nervoso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quando si prepara ad un test,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nel nostro Paese la percentuale sale al 56%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persino chi si dichiara preparato, 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 70%, prova molta preoccupazione (14 punti percentuali in più rispetto agli altri Stati).</a:t>
            </a:r>
          </a:p>
        </p:txBody>
      </p:sp>
      <p:pic>
        <p:nvPicPr>
          <p:cNvPr id="4098" name="Picture 2" descr="Risultati immagini per OC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984" y="4653136"/>
            <a:ext cx="3931075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0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4145" y="476673"/>
            <a:ext cx="11491914" cy="31700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ragazzi italiani sono terrorizzati dai test (il 66% si preoccupa spesso di avere difficoltà a farli contro il 59% della media Ocse) e dai compiti a scuola. 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far tremare le gambe agli studenti sono ancora i voti: l’85%, infatti, si preoccupa di prendere un quattro o un cinque mentre solo il 66% dei compagni europei ha lo stesso pensiero. </a:t>
            </a:r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Secondo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ricercatori i nostri teenagers più stanno sui libri più si preoccupano: “In Italia – cita il rapporto – l’ansia scolastica è più frequente nelle scuole i cui studenti studiano per oltre 50 ore a settimana a scuola e fuori scuola”.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4144" y="5791234"/>
            <a:ext cx="1159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i="1" dirty="0">
                <a:latin typeface="Arial" pitchFamily="34" charset="0"/>
                <a:cs typeface="Arial" pitchFamily="34" charset="0"/>
              </a:rPr>
              <a:t>A fare questa fotografia dei ragazzi adolescenti è il rapporto sul benessere dei quindicenni pubblicato sulla base delle risposte date al questionario somministrato agli scolari in occasione del test Pisa 2015, il programma di valutazione internazionale degli 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studenti.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isultati immagini per OC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7110" y="3663748"/>
            <a:ext cx="3931075" cy="21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0274" y="260649"/>
            <a:ext cx="9169347" cy="576361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LA DIMENSIONE PSICOLOGICO-MOTIVAZIONALE 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2115" y="908720"/>
            <a:ext cx="12143618" cy="345638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L'ansia può essere considerata come una condizione associata allo stato di rischio dello studente. </a:t>
            </a:r>
          </a:p>
          <a:p>
            <a:pPr algn="just" eaLnBrk="1" hangingPunct="1">
              <a:lnSpc>
                <a:spcPct val="90000"/>
              </a:lnSpc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definire a rischio uno studente ansioso, si devono tenere presenti vari criteri: </a:t>
            </a:r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Symbol" pitchFamily="18" charset="2"/>
              <a:buChar char="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frequenza, intensità e durata dell'ansia,</a:t>
            </a:r>
          </a:p>
          <a:p>
            <a:pPr marL="342900" indent="-34290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Symbol" pitchFamily="18" charset="2"/>
              <a:buChar char="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tipologia delle manifestazioni e disagio che creano, </a:t>
            </a:r>
          </a:p>
          <a:p>
            <a:pPr marL="342900" indent="-34290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Symbol" pitchFamily="18" charset="2"/>
              <a:buChar char="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rapporto alla situazione e all'età del soggetto, </a:t>
            </a:r>
          </a:p>
          <a:p>
            <a:pPr marL="342900" indent="-342900" algn="just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Symbol" pitchFamily="18" charset="2"/>
              <a:buChar char=""/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conseguenze problematiche nel comportamento. 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122" name="Picture 2" descr="Risultati immagini per ansia da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826" y="4365104"/>
            <a:ext cx="57589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6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>
          <a:xfrm>
            <a:off x="5124657" y="980728"/>
            <a:ext cx="6972775" cy="2376264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it-IT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SFERA BIOLOGICA</a:t>
            </a:r>
            <a:br>
              <a:rPr lang="it-IT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Presenza di condizioni di handicap.</a:t>
            </a:r>
            <a:b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Malattie o sintomi fisici. </a:t>
            </a:r>
            <a:b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Difficoltà di linguaggio.</a:t>
            </a:r>
            <a:b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Tendenza a somatizzare difficoltà e problemi. 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4144" y="926331"/>
            <a:ext cx="4116457" cy="381635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SFERA AFFETTIVA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Eccessiva timidezza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Mancanza di amici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Paura sproporzionata </a:t>
            </a:r>
          </a:p>
          <a:p>
            <a:pPr eaLnBrk="1" hangingPunct="1">
              <a:buFontTx/>
              <a:buNone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d’oggetti  e situazioni.  </a:t>
            </a:r>
          </a:p>
          <a:p>
            <a:pPr eaLnBrk="1" hangingPunct="1">
              <a:buFontTx/>
              <a:buNone/>
            </a:pPr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Relazioni interpersonali</a:t>
            </a:r>
          </a:p>
          <a:p>
            <a:pPr eaLnBrk="1" hangingPunct="1">
              <a:buFontTx/>
              <a:buNone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disturbate.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24657" y="3915366"/>
            <a:ext cx="6972775" cy="260997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it-IT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SFERA COGNITIVA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Distrazione, disattenzione e impulsività.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Stress scolastico.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Assenze e ritardi a scuola.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Problemi di concentrazione e memoria.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Scarso rendimento scolastico, oppure non rispondente alle proprie capacità.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25486" y="373306"/>
            <a:ext cx="7727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SEGNALI DI RISCHIO LE SEGUENTI SITUAZIONI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Risultati immagini per ansia da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44" y="4742682"/>
            <a:ext cx="4116459" cy="17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9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9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  <p:bldP spid="80904" grpId="0" build="p" animBg="1"/>
      <p:bldP spid="8090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2489" y="274638"/>
            <a:ext cx="5964663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I COMPORTAMENTI DEVIANTI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8240" y="980728"/>
            <a:ext cx="8232915" cy="374441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quanto riguarda i fattori di tipo scolastico che favoriscono la devianza tra i 10 e i 17 anni: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scarse attese nei confronti dell'insegnamento,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partecipazione scarsa nelle attività scolastiche,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rendimento scarso nei primi anni scolastici,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abilità verbali deboli,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assenze scolastiche,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conduzione inefficace della classe da parte degli insegnanti.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Effetti correlati sono: problemi scolastici, sospensioni scolastiche, abbandono scolastico.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sz="1600" b="1" dirty="0" smtClean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sz="1600" b="1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Risultati immagini per devianza giovan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02" y="980727"/>
            <a:ext cx="38997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9802" y="5157192"/>
            <a:ext cx="12229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ct val="20000"/>
              </a:spcBef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Tutto questo per i ragazzi immigrati aumenta la percezione di instabilità, perché è la stessa povertà che si fa veicolo di violenza e di comportamenti devianti: si pensi ad esempio ai bambini di madri costrette a fare le prostitute o ai bambini di padri violenti, perché inseriti in gruppi emarginati da altre minoranze etniche. Le violenze tra gruppi di immigrati sono una triste realtà, che non si riesce a trasformare in solidarietà.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64689" y="3501009"/>
            <a:ext cx="7014823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elevato livello di disuguaglianza è associato a inefficienze economiche e a un rallentamento della crescita, mina la stabilità sociale e la solidarietà e può influenzare il ritmo di riduzione della povertà poiché una crescita meno efficace e meno inclusiva, più difficilmente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persegue obiettivi di lotta alla povertà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(C)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308" y="2525582"/>
            <a:ext cx="4969381" cy="39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95310" y="214293"/>
            <a:ext cx="1171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Arial" pitchFamily="34" charset="0"/>
                <a:cs typeface="Arial" pitchFamily="34" charset="0"/>
              </a:rPr>
              <a:t>IL CIRCOLO VIZIOSO DELLA RELAZIONE TRA POVERTÀ, DISUGUAGLIANZA E DISPERSIONE SCOLASTICA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0322" y="1073578"/>
            <a:ext cx="5690466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Generalmente, maggiore è il livello di povertà di un Paese, più grande è la percentuale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individui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 sono a rischio di dispersione scolastica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24829" y="2017752"/>
            <a:ext cx="5754683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Maggiore è la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dispersione scolastica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più elevato è il grado di disuguaglianza nel lungo termine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(B)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2210" y="1071548"/>
            <a:ext cx="11518709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grafico però può essere letto anche nell’altro senso. </a:t>
            </a: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povertà non è solo causa, ma anche conseguenza della dispersione scolastica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  Infatti, gli studenti che lasciano la scuola in maniera prematura sono individui a elevato rischio di povertà e più generalmente di esclusione sociale. </a:t>
            </a:r>
          </a:p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Inoltre, mantenendo costante il tasso di povertà, alti livelli di disuguaglianza sono associati a una minore crescita sociale e dunque causa di una maggiore propensione alla dispersione scolastica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(B)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320" y="3357562"/>
            <a:ext cx="8046631" cy="32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95310" y="214293"/>
            <a:ext cx="1171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Arial" pitchFamily="34" charset="0"/>
                <a:cs typeface="Arial" pitchFamily="34" charset="0"/>
              </a:rPr>
              <a:t>IL CIRCOLO VIZIOSO DELLA RELAZIONE TRA POVERTÀ, DISUGUAGLIANZA E DISPERSIONE SCOLASTICA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582" y="404664"/>
            <a:ext cx="3948439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LA POVERTÀ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2163" y="1124744"/>
            <a:ext cx="11341418" cy="338437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 eaLnBrk="1" hangingPunct="1">
              <a:buClr>
                <a:srgbClr val="FFFF00"/>
              </a:buClr>
              <a:buSzPct val="150000"/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Dalla letteratura che si occupa della condizione di povertà degli studenti, emerge un profilo di studenti caratterizzati dal </a:t>
            </a:r>
            <a:r>
              <a:rPr lang="it-IT" sz="20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dropout</a:t>
            </a:r>
            <a:r>
              <a:rPr lang="it-IT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da scarsi risultati, sebbene questo non si possa ritenere una condizione assoluta di rischio. </a:t>
            </a:r>
          </a:p>
          <a:p>
            <a:pPr algn="just" eaLnBrk="1" hangingPunct="1">
              <a:buClr>
                <a:srgbClr val="FFFF00"/>
              </a:buClr>
              <a:buSzPct val="150000"/>
              <a:buFont typeface="Wingdings" pitchFamily="2" charset="2"/>
              <a:buChar char="q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50000"/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Altrimenti non si spiegherebbe il fatto che si possono riscontrare in tutte le classi sociali studenti che ottengono il successo e viceversa studenti ricchi a rischio di insuccesso e di abbandono scolastico. </a:t>
            </a:r>
          </a:p>
          <a:p>
            <a:pPr algn="just" eaLnBrk="1" hangingPunct="1">
              <a:buClr>
                <a:srgbClr val="FFFF00"/>
              </a:buClr>
              <a:buSzPct val="150000"/>
              <a:buFont typeface="Wingdings" pitchFamily="2" charset="2"/>
              <a:buChar char="q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FFFF00"/>
              </a:buClr>
              <a:buSzPct val="150000"/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Ciò può essere spiegato solo con l'introduzione di variabili associate allo stato socio-economico, presentato nel circolo vizioso della povertà. </a:t>
            </a:r>
          </a:p>
        </p:txBody>
      </p:sp>
      <p:pic>
        <p:nvPicPr>
          <p:cNvPr id="1032" name="Picture 8" descr="Risultati immagini per abbandono scolas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741" y="4581128"/>
            <a:ext cx="6132681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9453" y="548680"/>
            <a:ext cx="11509279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benefici che deriverebbero da efficaci politiche pubbliche indirizzate a rompere questo circolo vizioso sarebbero non solo motivati da finalità di giustizia sociale ma anche da ragioni economiche. </a:t>
            </a: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v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livello macroeconomico, infatti,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 fenomeno della dispersione scolastica è un fattore doppiamente ostativo per la crescita e lo sviluppo di un Paese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v"/>
            </a:pP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SzPct val="150000"/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lato la dispersione scolastica rafforza le disuguaglianze preesistenti rappresentando il fallimento dello Stato nel garantire un’istruzione inclusiva che sia volano di mobilità sociale; dall’altro mina la crescita economica poiché rappresenta un doppio costo per lo Stato: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perdita di capitale umano potenziale e aumento della spesa pubblica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Risultati immagini per abbandono scolas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871" y="4149080"/>
            <a:ext cx="4881861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AutoShape 2" descr="dispersione scolastica"/>
          <p:cNvSpPr>
            <a:spLocks noChangeAspect="1" noChangeArrowheads="1"/>
          </p:cNvSpPr>
          <p:nvPr/>
        </p:nvSpPr>
        <p:spPr bwMode="auto">
          <a:xfrm>
            <a:off x="74083" y="-136525"/>
            <a:ext cx="355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://www.corriereuniv.it/cms/wp-content/uploads/2013/10/dispersione-scolastica.bmp"/>
          <p:cNvSpPr>
            <a:spLocks noChangeAspect="1" noChangeArrowheads="1"/>
          </p:cNvSpPr>
          <p:nvPr/>
        </p:nvSpPr>
        <p:spPr bwMode="auto">
          <a:xfrm>
            <a:off x="251883" y="15875"/>
            <a:ext cx="355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2" name="Picture 6" descr="Risultati immagini per dispersione scola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876"/>
            <a:ext cx="12601574" cy="68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7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2615</Words>
  <Application>Microsoft Office PowerPoint</Application>
  <PresentationFormat>Personalizzato</PresentationFormat>
  <Paragraphs>359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LA POVERTÀ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IDENTIFICARE LO STUDENTE A RISCHIO </vt:lpstr>
      <vt:lpstr>LA "MORTALITÀ" SCOLASTICA, COME FORMA DI SELEZIONE LATENTE</vt:lpstr>
      <vt:lpstr>LA CONDIZIONE DI RISCHIO</vt:lpstr>
      <vt:lpstr>LE CINQUE AREE IDENTIFICATE SONO </vt:lpstr>
      <vt:lpstr>1. AREA DEL DISAGIO PERSONALE</vt:lpstr>
      <vt:lpstr>2. AREA DELL'INSUCCESSO SCOLASTICO</vt:lpstr>
      <vt:lpstr>3. AREA DELLA SITUAZIONE SOCIO-ECONOMICA FAMILIARE</vt:lpstr>
      <vt:lpstr>4. AREA DELLE TRAGEDIE FAMILIARI </vt:lpstr>
      <vt:lpstr>5. AREA DELL’INSTABILITÀ FAMILIARE </vt:lpstr>
      <vt:lpstr>Diapositiva 43</vt:lpstr>
      <vt:lpstr>Diapositiva 44</vt:lpstr>
      <vt:lpstr>Diapositiva 45</vt:lpstr>
      <vt:lpstr>Diapositiva 46</vt:lpstr>
      <vt:lpstr>LA DIMENSIONE PSICOLOGICO-MOTIVAZIONALE </vt:lpstr>
      <vt:lpstr>SFERA BIOLOGICA  Presenza di condizioni di handicap. Malattie o sintomi fisici.  Difficoltà di linguaggio. Tendenza a somatizzare difficoltà e problemi. </vt:lpstr>
      <vt:lpstr>I COMPORTAMENTI DEVIANTI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crescenzo</dc:creator>
  <cp:lastModifiedBy>crescenzo</cp:lastModifiedBy>
  <cp:revision>91</cp:revision>
  <dcterms:created xsi:type="dcterms:W3CDTF">2018-05-20T17:51:15Z</dcterms:created>
  <dcterms:modified xsi:type="dcterms:W3CDTF">2018-06-04T11:44:51Z</dcterms:modified>
</cp:coreProperties>
</file>